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44"/>
  </p:notesMasterIdLst>
  <p:sldIdLst>
    <p:sldId id="256" r:id="rId2"/>
    <p:sldId id="257" r:id="rId3"/>
    <p:sldId id="285" r:id="rId4"/>
    <p:sldId id="287" r:id="rId5"/>
    <p:sldId id="301" r:id="rId6"/>
    <p:sldId id="30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6" r:id="rId27"/>
    <p:sldId id="278" r:id="rId28"/>
    <p:sldId id="279" r:id="rId29"/>
    <p:sldId id="280" r:id="rId30"/>
    <p:sldId id="281" r:id="rId31"/>
    <p:sldId id="284" r:id="rId32"/>
    <p:sldId id="299" r:id="rId33"/>
    <p:sldId id="289" r:id="rId34"/>
    <p:sldId id="290" r:id="rId35"/>
    <p:sldId id="300" r:id="rId36"/>
    <p:sldId id="291" r:id="rId37"/>
    <p:sldId id="303" r:id="rId38"/>
    <p:sldId id="293" r:id="rId39"/>
    <p:sldId id="294" r:id="rId40"/>
    <p:sldId id="304" r:id="rId41"/>
    <p:sldId id="295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>
      <p:cViewPr>
        <p:scale>
          <a:sx n="100" d="100"/>
          <a:sy n="100" d="100"/>
        </p:scale>
        <p:origin x="1960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CB1DD-EED0-4A0D-A85F-DA853539DFB0}" type="datetimeFigureOut">
              <a:rPr lang="en-US" smtClean="0"/>
              <a:t>8/31/16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A7E69-6C38-48B2-B5A2-B3C66996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5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7E69-6C38-48B2-B5A2-B3C6699694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9C14C1-8657-8848-A95B-77448F25FB2B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7FA78F-2D77-0146-A4D8-903171AE4977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56FC4D-92E5-3141-B1A2-87C9F4895CE6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26B454-B6D9-A742-B65B-6ECC53BBD3BF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A3675C-96A1-024C-BCE7-7C9219520C82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F8ED193-08EE-8C43-ABE3-B08E325F6AD8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D49AC4-510B-2647-A98A-E885C7CDC47D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C7BD72-59FC-B844-8629-D3A1466D1565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974857-6A7F-7E42-A50F-54B06897B248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8E1161E-BEDF-8748-B10F-033B01F4E75D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EEBB1C-1680-C047-A320-0D08AC8D5A6C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D684697-0313-564B-A750-C99DB5B65A30}" type="datetime1">
              <a:rPr lang="en-US" altLang="zh-CN" smtClean="0"/>
              <a:t>8/31/16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Boqun Dong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5212EDC-8F7B-43C8-A80E-D311C58A26B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ECE 3130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Digital Electronics and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Lab 2</a:t>
            </a:r>
          </a:p>
          <a:p>
            <a:r>
              <a:rPr lang="en-US" dirty="0" smtClean="0"/>
              <a:t>Introduction to Tanner </a:t>
            </a:r>
            <a:r>
              <a:rPr lang="en-US" dirty="0"/>
              <a:t>Tools and implementing logic gates</a:t>
            </a:r>
            <a:endParaRPr lang="en-US" dirty="0" smtClean="0"/>
          </a:p>
          <a:p>
            <a:r>
              <a:rPr lang="en-US" dirty="0" smtClean="0"/>
              <a:t>Fall 2016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57800" y="6324600"/>
            <a:ext cx="3352800" cy="685800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000" dirty="0" smtClean="0"/>
              <a:t>Slides credit to : </a:t>
            </a:r>
            <a:r>
              <a:rPr lang="en-US" sz="2000" dirty="0" err="1" smtClean="0"/>
              <a:t>Boqun</a:t>
            </a:r>
            <a:r>
              <a:rPr lang="en-US" sz="2000" dirty="0" smtClean="0"/>
              <a:t> Dong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6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28"/>
          <a:stretch/>
        </p:blipFill>
        <p:spPr>
          <a:xfrm>
            <a:off x="168640" y="838200"/>
            <a:ext cx="8441960" cy="5105400"/>
          </a:xfrm>
        </p:spPr>
      </p:pic>
      <p:sp>
        <p:nvSpPr>
          <p:cNvPr id="2" name="TextBox 1"/>
          <p:cNvSpPr txBox="1"/>
          <p:nvPr/>
        </p:nvSpPr>
        <p:spPr>
          <a:xfrm>
            <a:off x="1981200" y="2057400"/>
            <a:ext cx="233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a new design file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62000" y="1143000"/>
            <a:ext cx="13716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0"/>
          <a:stretch/>
        </p:blipFill>
        <p:spPr>
          <a:xfrm>
            <a:off x="200655" y="570180"/>
            <a:ext cx="8714745" cy="5373420"/>
          </a:xfrm>
        </p:spPr>
      </p:pic>
      <p:sp>
        <p:nvSpPr>
          <p:cNvPr id="2" name="TextBox 1"/>
          <p:cNvSpPr txBox="1"/>
          <p:nvPr/>
        </p:nvSpPr>
        <p:spPr>
          <a:xfrm>
            <a:off x="1523999" y="1225641"/>
            <a:ext cx="543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Name the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Create a directory to store your files and set the path</a:t>
            </a:r>
          </a:p>
        </p:txBody>
      </p: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5"/>
          <a:stretch/>
        </p:blipFill>
        <p:spPr>
          <a:xfrm>
            <a:off x="170109" y="457200"/>
            <a:ext cx="8636259" cy="5638800"/>
          </a:xfrm>
        </p:spPr>
      </p:pic>
      <p:sp>
        <p:nvSpPr>
          <p:cNvPr id="2" name="TextBox 1"/>
          <p:cNvSpPr txBox="1"/>
          <p:nvPr/>
        </p:nvSpPr>
        <p:spPr>
          <a:xfrm>
            <a:off x="2895600" y="1584988"/>
            <a:ext cx="169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a new cell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00200" y="762000"/>
            <a:ext cx="12954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98"/>
          <a:stretch/>
        </p:blipFill>
        <p:spPr>
          <a:xfrm>
            <a:off x="291965" y="609600"/>
            <a:ext cx="8651705" cy="5410200"/>
          </a:xfrm>
        </p:spPr>
      </p:pic>
      <p:sp>
        <p:nvSpPr>
          <p:cNvPr id="2" name="TextBox 1"/>
          <p:cNvSpPr txBox="1"/>
          <p:nvPr/>
        </p:nvSpPr>
        <p:spPr>
          <a:xfrm>
            <a:off x="2057400" y="2055257"/>
            <a:ext cx="492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the default name “cell0” and select schematic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4564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2971800"/>
            <a:ext cx="335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the schematic workspace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4"/>
          <a:stretch/>
        </p:blipFill>
        <p:spPr bwMode="auto">
          <a:xfrm>
            <a:off x="152400" y="914400"/>
            <a:ext cx="8801100" cy="52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152400" y="2590800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71600" y="1773059"/>
            <a:ext cx="63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Add the following libraries: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C:\Users\Student\Documents\Tanner EDA\Tanner Tools v16.2\Process\Generic_250nm\Generic_250nm_Devices\Generic_250nm_Devices.tanner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C:\Users\Student\Documents\Tanner EDA\Tanner Tools v16.2\Process\</a:t>
            </a:r>
            <a:r>
              <a:rPr lang="en-US" sz="1200" dirty="0" err="1" smtClean="0">
                <a:solidFill>
                  <a:schemeClr val="bg1"/>
                </a:solidFill>
              </a:rPr>
              <a:t>Standard_Libraries</a:t>
            </a:r>
            <a:r>
              <a:rPr lang="en-US" sz="1200" dirty="0" smtClean="0">
                <a:solidFill>
                  <a:schemeClr val="bg1"/>
                </a:solidFill>
              </a:rPr>
              <a:t>\</a:t>
            </a:r>
            <a:r>
              <a:rPr lang="en-US" sz="1200" dirty="0" err="1" smtClean="0">
                <a:solidFill>
                  <a:schemeClr val="bg1"/>
                </a:solidFill>
              </a:rPr>
              <a:t>Misc</a:t>
            </a:r>
            <a:r>
              <a:rPr lang="en-US" sz="1200" dirty="0" smtClean="0">
                <a:solidFill>
                  <a:schemeClr val="bg1"/>
                </a:solidFill>
              </a:rPr>
              <a:t>\</a:t>
            </a:r>
            <a:r>
              <a:rPr lang="en-US" sz="1200" dirty="0" err="1" smtClean="0">
                <a:solidFill>
                  <a:schemeClr val="bg1"/>
                </a:solidFill>
              </a:rPr>
              <a:t>Misc.tanner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39"/>
          <a:stretch/>
        </p:blipFill>
        <p:spPr>
          <a:xfrm>
            <a:off x="48255" y="457200"/>
            <a:ext cx="8895415" cy="5343525"/>
          </a:xfrm>
        </p:spPr>
      </p:pic>
      <p:cxnSp>
        <p:nvCxnSpPr>
          <p:cNvPr id="9" name="Straight Arrow Connector 8"/>
          <p:cNvCxnSpPr>
            <a:stCxn id="2" idx="1"/>
          </p:cNvCxnSpPr>
          <p:nvPr/>
        </p:nvCxnSpPr>
        <p:spPr>
          <a:xfrm flipH="1" flipV="1">
            <a:off x="647700" y="1447800"/>
            <a:ext cx="609600" cy="337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685800" y="4229100"/>
            <a:ext cx="5715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1"/>
          </p:cNvCxnSpPr>
          <p:nvPr/>
        </p:nvCxnSpPr>
        <p:spPr>
          <a:xfrm flipH="1">
            <a:off x="685800" y="2939534"/>
            <a:ext cx="571500" cy="923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57300" y="1600200"/>
            <a:ext cx="421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Select the Generic_250nm_Devices library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7300" y="2754868"/>
            <a:ext cx="460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Select the desire component from the parts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7300" y="4044434"/>
            <a:ext cx="17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Press “Instance”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7200"/>
            <a:ext cx="8705850" cy="586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6625" y="1600200"/>
            <a:ext cx="40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Left-click to place on grid then click Done</a:t>
            </a:r>
          </a:p>
        </p:txBody>
      </p:sp>
    </p:spTree>
    <p:extLst>
      <p:ext uri="{BB962C8B-B14F-4D97-AF65-F5344CB8AC3E}">
        <p14:creationId xmlns:p14="http://schemas.microsoft.com/office/powerpoint/2010/main" val="1187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7200"/>
            <a:ext cx="8629650" cy="5943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207377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Vdd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Gnd</a:t>
            </a:r>
            <a:r>
              <a:rPr lang="en-US" dirty="0" smtClean="0">
                <a:solidFill>
                  <a:schemeClr val="bg1"/>
                </a:solidFill>
              </a:rPr>
              <a:t> are found in the </a:t>
            </a:r>
            <a:r>
              <a:rPr lang="en-US" dirty="0" err="1" smtClean="0">
                <a:solidFill>
                  <a:schemeClr val="bg1"/>
                </a:solidFill>
              </a:rPr>
              <a:t>Misc</a:t>
            </a:r>
            <a:r>
              <a:rPr lang="en-US" dirty="0" smtClean="0">
                <a:solidFill>
                  <a:schemeClr val="bg1"/>
                </a:solidFill>
              </a:rPr>
              <a:t> library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14800" y="880013"/>
            <a:ext cx="609600" cy="620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7600" y="134592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13" idx="0"/>
          </p:cNvCxnSpPr>
          <p:nvPr/>
        </p:nvCxnSpPr>
        <p:spPr>
          <a:xfrm flipV="1">
            <a:off x="5200207" y="880013"/>
            <a:ext cx="133350" cy="4894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8" idx="0"/>
          </p:cNvCxnSpPr>
          <p:nvPr/>
        </p:nvCxnSpPr>
        <p:spPr>
          <a:xfrm flipH="1" flipV="1">
            <a:off x="5466907" y="880013"/>
            <a:ext cx="536501" cy="545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3507" y="13695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5002" y="1425173"/>
            <a:ext cx="71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Grp="1"/>
          </p:cNvPicPr>
          <p:nvPr>
            <p:ph idx="1"/>
          </p:nvPr>
        </p:nvPicPr>
        <p:blipFill rotWithShape="1">
          <a:blip r:embed="rId2"/>
          <a:srcRect b="4105"/>
          <a:stretch/>
        </p:blipFill>
        <p:spPr>
          <a:xfrm>
            <a:off x="240163" y="457200"/>
            <a:ext cx="8685441" cy="5572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1556266"/>
            <a:ext cx="398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Now let’s make a symbol for the inverter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 flipV="1">
            <a:off x="1676400" y="762000"/>
            <a:ext cx="914400" cy="978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8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419600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Review of </a:t>
            </a:r>
            <a:r>
              <a:rPr lang="en-US" sz="2000" dirty="0" smtClean="0"/>
              <a:t>basic digital circuit concepts</a:t>
            </a:r>
          </a:p>
          <a:p>
            <a:endParaRPr lang="en-US" sz="2000" dirty="0" smtClean="0"/>
          </a:p>
          <a:p>
            <a:r>
              <a:rPr lang="en-US" sz="2000" dirty="0" smtClean="0"/>
              <a:t>Introduction to </a:t>
            </a:r>
            <a:r>
              <a:rPr lang="en-US" sz="2000" dirty="0" smtClean="0"/>
              <a:t>digital circuit design and simulation</a:t>
            </a:r>
          </a:p>
          <a:p>
            <a:endParaRPr lang="en-US" sz="2000" dirty="0" smtClean="0"/>
          </a:p>
          <a:p>
            <a:r>
              <a:rPr lang="en-US" sz="2000" dirty="0" smtClean="0"/>
              <a:t>Introduction to basics </a:t>
            </a:r>
            <a:r>
              <a:rPr lang="en-US" sz="2000" dirty="0" smtClean="0"/>
              <a:t>of the Tanner Tools software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Assignment </a:t>
            </a:r>
          </a:p>
          <a:p>
            <a:pPr lvl="1"/>
            <a:r>
              <a:rPr lang="en-US" sz="1800" dirty="0" smtClean="0"/>
              <a:t>Design Inverter and NAND gate</a:t>
            </a:r>
          </a:p>
          <a:p>
            <a:pPr lvl="1"/>
            <a:r>
              <a:rPr lang="en-US" sz="1800" dirty="0" smtClean="0"/>
              <a:t>Find out the propagation delay of Inverter and NAND gate</a:t>
            </a:r>
          </a:p>
        </p:txBody>
      </p:sp>
    </p:spTree>
    <p:extLst>
      <p:ext uri="{BB962C8B-B14F-4D97-AF65-F5344CB8AC3E}">
        <p14:creationId xmlns:p14="http://schemas.microsoft.com/office/powerpoint/2010/main" val="195746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3640"/>
          <a:stretch/>
        </p:blipFill>
        <p:spPr>
          <a:xfrm>
            <a:off x="152400" y="685800"/>
            <a:ext cx="8782050" cy="5305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1371600"/>
            <a:ext cx="6393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Select the same cell as your schematic. Keep “Cell0” all the time.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Select “symbol” from view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Click OK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5"/>
          <a:stretch/>
        </p:blipFill>
        <p:spPr>
          <a:xfrm>
            <a:off x="19050" y="381000"/>
            <a:ext cx="9017270" cy="5419725"/>
          </a:xfrm>
        </p:spPr>
      </p:pic>
      <p:sp>
        <p:nvSpPr>
          <p:cNvPr id="2" name="TextBox 1"/>
          <p:cNvSpPr txBox="1"/>
          <p:nvPr/>
        </p:nvSpPr>
        <p:spPr>
          <a:xfrm>
            <a:off x="2819400" y="1676400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the symbol workspace.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Let’s have Tanner generate a symbol for us.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752600" y="1771308"/>
            <a:ext cx="1066800" cy="2469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5"/>
          <a:stretch/>
        </p:blipFill>
        <p:spPr>
          <a:xfrm>
            <a:off x="48255" y="381000"/>
            <a:ext cx="9017270" cy="5419725"/>
          </a:xfrm>
        </p:spPr>
      </p:pic>
      <p:sp>
        <p:nvSpPr>
          <p:cNvPr id="5" name="Oval 4"/>
          <p:cNvSpPr/>
          <p:nvPr/>
        </p:nvSpPr>
        <p:spPr>
          <a:xfrm>
            <a:off x="5334000" y="1434509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9200" y="1533525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Make sure the Design and Cell are correct and then click “Replace”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750259" cy="52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35814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is the auto-generated symbol but let’s make it better.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Pick the Pointer tool, select the box, and press Backspace to delete it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83314" y="835427"/>
            <a:ext cx="224572" cy="4623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46514" y="1297776"/>
            <a:ext cx="63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Pointer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7"/>
          <a:stretch/>
        </p:blipFill>
        <p:spPr>
          <a:xfrm>
            <a:off x="170109" y="457200"/>
            <a:ext cx="8895415" cy="5353050"/>
          </a:xfrm>
        </p:spPr>
      </p:pic>
      <p:sp>
        <p:nvSpPr>
          <p:cNvPr id="5" name="TextBox 4"/>
          <p:cNvSpPr txBox="1"/>
          <p:nvPr/>
        </p:nvSpPr>
        <p:spPr>
          <a:xfrm>
            <a:off x="3585428" y="1595009"/>
            <a:ext cx="32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Pick the “Path” tool and “All angle” selection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Draw the standard logic symbol for an inverter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Draw “paths” to connect everything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3124200" y="794554"/>
            <a:ext cx="381000" cy="48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495800" y="794554"/>
            <a:ext cx="0" cy="452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34534" y="124700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All 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1281499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Path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Test 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572000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Make a new design file for test bench.</a:t>
            </a:r>
          </a:p>
          <a:p>
            <a:endParaRPr lang="en-US" dirty="0" smtClean="0"/>
          </a:p>
          <a:p>
            <a:r>
              <a:rPr lang="en-US" dirty="0" smtClean="0"/>
              <a:t>Name it </a:t>
            </a:r>
            <a:r>
              <a:rPr lang="en-US" i="1" dirty="0" err="1" smtClean="0"/>
              <a:t>inverter_test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Add the </a:t>
            </a:r>
            <a:r>
              <a:rPr lang="en-US" i="1" dirty="0" smtClean="0"/>
              <a:t>inverter</a:t>
            </a:r>
            <a:r>
              <a:rPr lang="en-US" dirty="0" smtClean="0"/>
              <a:t> library, which you just built.</a:t>
            </a:r>
          </a:p>
          <a:p>
            <a:endParaRPr lang="en-US" dirty="0" smtClean="0"/>
          </a:p>
          <a:p>
            <a:r>
              <a:rPr lang="en-US" dirty="0" smtClean="0"/>
              <a:t>Add the following libraries</a:t>
            </a:r>
          </a:p>
          <a:p>
            <a:pPr lvl="1"/>
            <a:r>
              <a:rPr lang="en-US" dirty="0" smtClean="0"/>
              <a:t>C:\Users\Student\Documents\Tanner EDA\Tanner Tools v16.2\Process\</a:t>
            </a:r>
            <a:r>
              <a:rPr lang="en-US" dirty="0" err="1" smtClean="0"/>
              <a:t>Standard_Libraries</a:t>
            </a:r>
            <a:r>
              <a:rPr lang="en-US" dirty="0" smtClean="0"/>
              <a:t>\</a:t>
            </a:r>
            <a:r>
              <a:rPr lang="en-US" dirty="0" err="1" smtClean="0"/>
              <a:t>SPICE_Commands</a:t>
            </a:r>
            <a:r>
              <a:rPr lang="en-US" dirty="0" smtClean="0"/>
              <a:t>\</a:t>
            </a:r>
            <a:r>
              <a:rPr lang="en-US" dirty="0" err="1" smtClean="0"/>
              <a:t>SPICE_Commands.tanner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C:\Users\Student\Documents\Tanner EDA\Tanner Tools v16.2\Process\</a:t>
            </a:r>
            <a:r>
              <a:rPr lang="en-US" dirty="0" err="1" smtClean="0"/>
              <a:t>Standard_Libraries</a:t>
            </a:r>
            <a:r>
              <a:rPr lang="en-US" dirty="0" smtClean="0"/>
              <a:t>\</a:t>
            </a:r>
            <a:r>
              <a:rPr lang="en-US" dirty="0" err="1" smtClean="0"/>
              <a:t>SPICE_Elements</a:t>
            </a:r>
            <a:r>
              <a:rPr lang="en-US" dirty="0" smtClean="0"/>
              <a:t>\</a:t>
            </a:r>
            <a:r>
              <a:rPr lang="en-US" dirty="0" err="1" smtClean="0"/>
              <a:t>SPICE_Elements.tanner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46"/>
          <a:stretch/>
        </p:blipFill>
        <p:spPr>
          <a:xfrm>
            <a:off x="170110" y="533400"/>
            <a:ext cx="8773560" cy="5286375"/>
          </a:xfrm>
        </p:spPr>
      </p:pic>
      <p:sp>
        <p:nvSpPr>
          <p:cNvPr id="2" name="TextBox 1"/>
          <p:cNvSpPr txBox="1"/>
          <p:nvPr/>
        </p:nvSpPr>
        <p:spPr>
          <a:xfrm>
            <a:off x="1219200" y="1224260"/>
            <a:ext cx="5899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Voltage source is found in the </a:t>
            </a:r>
            <a:r>
              <a:rPr lang="en-US" dirty="0" err="1" smtClean="0">
                <a:solidFill>
                  <a:schemeClr val="bg1"/>
                </a:solidFill>
              </a:rPr>
              <a:t>SPICE_Elements</a:t>
            </a:r>
            <a:r>
              <a:rPr lang="en-US" dirty="0" smtClean="0">
                <a:solidFill>
                  <a:schemeClr val="bg1"/>
                </a:solidFill>
              </a:rPr>
              <a:t> library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Print Voltage is found in the </a:t>
            </a:r>
            <a:r>
              <a:rPr lang="en-US" dirty="0" err="1" smtClean="0">
                <a:solidFill>
                  <a:schemeClr val="bg1"/>
                </a:solidFill>
              </a:rPr>
              <a:t>SPICE_Commands</a:t>
            </a:r>
            <a:r>
              <a:rPr lang="en-US" dirty="0" smtClean="0">
                <a:solidFill>
                  <a:schemeClr val="bg1"/>
                </a:solidFill>
              </a:rPr>
              <a:t> library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Capacitor is found in the Generic_250nm_Devices library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4261716"/>
            <a:ext cx="140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Voltage pulse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57600" y="3276600"/>
            <a:ext cx="228600" cy="1099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28427" y="2971800"/>
            <a:ext cx="1334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j-lt"/>
              </a:rPr>
              <a:t>parasitic capacitor</a:t>
            </a:r>
          </a:p>
        </p:txBody>
      </p:sp>
      <p:cxnSp>
        <p:nvCxnSpPr>
          <p:cNvPr id="9" name="Straight Arrow Connector 4"/>
          <p:cNvCxnSpPr/>
          <p:nvPr/>
        </p:nvCxnSpPr>
        <p:spPr>
          <a:xfrm flipV="1">
            <a:off x="2044581" y="3276600"/>
            <a:ext cx="241419" cy="985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1600" y="4191000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DC voltage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39"/>
          <a:stretch/>
        </p:blipFill>
        <p:spPr>
          <a:xfrm>
            <a:off x="170109" y="457200"/>
            <a:ext cx="8895415" cy="5343525"/>
          </a:xfrm>
        </p:spPr>
      </p:pic>
      <p:sp>
        <p:nvSpPr>
          <p:cNvPr id="5" name="TextBox 4"/>
          <p:cNvSpPr txBox="1"/>
          <p:nvPr/>
        </p:nvSpPr>
        <p:spPr>
          <a:xfrm>
            <a:off x="1676400" y="11430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C:\Users\Student\Documents\Tanner EDA\Tanner Tools v16.2\Process\Generic_250nm\Generic_250nm_Tech\Generic_250nm.lib TT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62600" y="1604665"/>
            <a:ext cx="990600" cy="14433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H="1" flipV="1">
            <a:off x="1219201" y="914401"/>
            <a:ext cx="228599" cy="690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19201" y="1604665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Press this button to set up the simulation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1" y="4724400"/>
            <a:ext cx="624839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Type TT after entering </a:t>
            </a:r>
            <a:r>
              <a:rPr lang="en-US" sz="1400" dirty="0">
                <a:solidFill>
                  <a:srgbClr val="FF0000"/>
                </a:solidFill>
              </a:rPr>
              <a:t>C:\Users\Student\Documents\Tanner EDA\Tanner Tools </a:t>
            </a:r>
            <a:r>
              <a:rPr lang="en-US" sz="1400" dirty="0" smtClean="0">
                <a:solidFill>
                  <a:srgbClr val="FF0000"/>
                </a:solidFill>
              </a:rPr>
              <a:t>v16.2\Process\Generic_250nm\Generic_250nm_Tech\Generic_250nm.lib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96"/>
          <a:stretch/>
        </p:blipFill>
        <p:spPr>
          <a:xfrm>
            <a:off x="126405" y="457200"/>
            <a:ext cx="8895415" cy="5362575"/>
          </a:xfrm>
        </p:spPr>
      </p:pic>
      <p:sp>
        <p:nvSpPr>
          <p:cNvPr id="5" name="Oval 4"/>
          <p:cNvSpPr/>
          <p:nvPr/>
        </p:nvSpPr>
        <p:spPr>
          <a:xfrm>
            <a:off x="4724400" y="4419600"/>
            <a:ext cx="609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19400" y="3200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Set the stop time and maximum time step and click Run Simulation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8" r="108" b="3811"/>
          <a:stretch/>
        </p:blipFill>
        <p:spPr>
          <a:xfrm>
            <a:off x="152401" y="522325"/>
            <a:ext cx="8791270" cy="5287925"/>
          </a:xfrm>
        </p:spPr>
      </p:pic>
    </p:spTree>
    <p:extLst>
      <p:ext uri="{BB962C8B-B14F-4D97-AF65-F5344CB8AC3E}">
        <p14:creationId xmlns:p14="http://schemas.microsoft.com/office/powerpoint/2010/main" val="5294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digital circuits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153400" cy="449580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Analog – continuous signal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Digital – discrete signal</a:t>
            </a:r>
          </a:p>
          <a:p>
            <a:endParaRPr lang="en-US" dirty="0" smtClean="0"/>
          </a:p>
          <a:p>
            <a:r>
              <a:rPr lang="en-US" dirty="0" smtClean="0"/>
              <a:t>Fundamentally binary devices</a:t>
            </a:r>
          </a:p>
          <a:p>
            <a:endParaRPr lang="en-US" dirty="0" smtClean="0"/>
          </a:p>
          <a:p>
            <a:r>
              <a:rPr lang="en-US" dirty="0" smtClean="0"/>
              <a:t>Quantization of voltage</a:t>
            </a:r>
          </a:p>
          <a:p>
            <a:pPr lvl="2"/>
            <a:r>
              <a:rPr lang="en-US" dirty="0" smtClean="0"/>
              <a:t>HIGH</a:t>
            </a:r>
          </a:p>
          <a:p>
            <a:pPr lvl="2"/>
            <a:r>
              <a:rPr lang="en-US" dirty="0" smtClean="0"/>
              <a:t>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28800"/>
            <a:ext cx="32194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4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2278"/>
              </p:ext>
            </p:extLst>
          </p:nvPr>
        </p:nvGraphicFramePr>
        <p:xfrm>
          <a:off x="1295400" y="2209800"/>
          <a:ext cx="4191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397000"/>
                <a:gridCol w="1397000"/>
              </a:tblGrid>
              <a:tr h="3281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281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281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281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281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45581" r="87969" b="22093"/>
          <a:stretch/>
        </p:blipFill>
        <p:spPr bwMode="auto">
          <a:xfrm>
            <a:off x="5867400" y="2661326"/>
            <a:ext cx="2590800" cy="405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304800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Schematic – NAND gate</a:t>
            </a:r>
            <a:endParaRPr lang="en-US" sz="2800" dirty="0"/>
          </a:p>
        </p:txBody>
      </p:sp>
      <p:pic>
        <p:nvPicPr>
          <p:cNvPr id="6" name="Picture 6"/>
          <p:cNvPicPr>
            <a:picLocks noGrp="1"/>
          </p:cNvPicPr>
          <p:nvPr>
            <p:ph idx="1"/>
          </p:nvPr>
        </p:nvPicPr>
        <p:blipFill rotWithShape="1">
          <a:blip r:embed="rId2"/>
          <a:srcRect b="4700"/>
          <a:stretch/>
        </p:blipFill>
        <p:spPr>
          <a:xfrm>
            <a:off x="533400" y="990601"/>
            <a:ext cx="84010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Grp="1"/>
          </p:cNvPicPr>
          <p:nvPr>
            <p:ph idx="1"/>
          </p:nvPr>
        </p:nvPicPr>
        <p:blipFill rotWithShape="1">
          <a:blip r:embed="rId2"/>
          <a:srcRect b="3666"/>
          <a:stretch/>
        </p:blipFill>
        <p:spPr>
          <a:xfrm>
            <a:off x="780790" y="990600"/>
            <a:ext cx="8210809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04800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Symbol – NAND gate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46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00" y="304799"/>
            <a:ext cx="430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bench Circuit – NAND gate</a:t>
            </a:r>
            <a:endParaRPr lang="en-US" sz="2400" dirty="0"/>
          </a:p>
        </p:txBody>
      </p:sp>
      <p:pic>
        <p:nvPicPr>
          <p:cNvPr id="7" name="Picture 8"/>
          <p:cNvPicPr>
            <a:picLocks noGrp="1"/>
          </p:cNvPicPr>
          <p:nvPr>
            <p:ph idx="1"/>
          </p:nvPr>
        </p:nvPicPr>
        <p:blipFill rotWithShape="1">
          <a:blip r:embed="rId2"/>
          <a:srcRect b="3744"/>
          <a:stretch/>
        </p:blipFill>
        <p:spPr>
          <a:xfrm>
            <a:off x="381000" y="838201"/>
            <a:ext cx="8553450" cy="51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152400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Simulation results – NAND gate</a:t>
            </a:r>
            <a:endParaRPr lang="en-US" sz="2400" dirty="0"/>
          </a:p>
        </p:txBody>
      </p:sp>
      <p:pic>
        <p:nvPicPr>
          <p:cNvPr id="6" name="Picture 9"/>
          <p:cNvPicPr>
            <a:picLocks noGrp="1"/>
          </p:cNvPicPr>
          <p:nvPr>
            <p:ph idx="1"/>
          </p:nvPr>
        </p:nvPicPr>
        <p:blipFill rotWithShape="1">
          <a:blip r:embed="rId2"/>
          <a:srcRect b="4042"/>
          <a:stretch/>
        </p:blipFill>
        <p:spPr>
          <a:xfrm>
            <a:off x="381000" y="914400"/>
            <a:ext cx="85534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Propagation Delay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76400"/>
            <a:ext cx="4648200" cy="4343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the gate inputs change, the outputs do not change instantaneously</a:t>
            </a:r>
          </a:p>
          <a:p>
            <a:endParaRPr lang="en-US" dirty="0" smtClean="0"/>
          </a:p>
          <a:p>
            <a:r>
              <a:rPr lang="en-US" dirty="0" smtClean="0"/>
              <a:t>Defined as the latency between a change in the input and a change in the output measured from the 50% point at the input and the 50% point at the output</a:t>
            </a:r>
          </a:p>
          <a:p>
            <a:endParaRPr lang="en-US" dirty="0" smtClean="0"/>
          </a:p>
          <a:p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r>
              <a:rPr lang="en-US" dirty="0" smtClean="0"/>
              <a:t> – the time it takes for the output to switch from HIGH to LOW</a:t>
            </a:r>
          </a:p>
          <a:p>
            <a:endParaRPr lang="en-US" dirty="0" smtClean="0"/>
          </a:p>
          <a:p>
            <a:r>
              <a:rPr lang="en-US" dirty="0" err="1"/>
              <a:t>t</a:t>
            </a:r>
            <a:r>
              <a:rPr lang="en-US" baseline="-25000" dirty="0" err="1"/>
              <a:t>PLH</a:t>
            </a:r>
            <a:r>
              <a:rPr lang="en-US" dirty="0"/>
              <a:t> – the time it takes for the output to switch from LOW to </a:t>
            </a:r>
            <a:r>
              <a:rPr lang="en-US" dirty="0" smtClean="0"/>
              <a:t>HIGH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89" y="2024062"/>
            <a:ext cx="4154661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7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458200" cy="46482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Tabulate the propagation </a:t>
            </a:r>
            <a:r>
              <a:rPr lang="en-US" dirty="0"/>
              <a:t>delays </a:t>
            </a:r>
            <a:r>
              <a:rPr lang="en-US" dirty="0" smtClean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PHL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PLH</a:t>
            </a:r>
            <a:r>
              <a:rPr lang="en-US" dirty="0"/>
              <a:t>) </a:t>
            </a:r>
            <a:r>
              <a:rPr lang="en-US" dirty="0" smtClean="0"/>
              <a:t>for the inverter and NAND gate.</a:t>
            </a:r>
          </a:p>
          <a:p>
            <a:endParaRPr lang="en-US" dirty="0" smtClean="0"/>
          </a:p>
          <a:p>
            <a:r>
              <a:rPr lang="en-US" dirty="0" smtClean="0"/>
              <a:t>Record the waveforms.</a:t>
            </a:r>
          </a:p>
        </p:txBody>
      </p:sp>
    </p:spTree>
    <p:extLst>
      <p:ext uri="{BB962C8B-B14F-4D97-AF65-F5344CB8AC3E}">
        <p14:creationId xmlns:p14="http://schemas.microsoft.com/office/powerpoint/2010/main" val="32218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- Inverter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4" y="1596461"/>
            <a:ext cx="8834646" cy="44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1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Propagation Delay – Inverter(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PLH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43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158219" y="2524289"/>
            <a:ext cx="1276311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/>
              <a:t>P</a:t>
            </a:r>
            <a:r>
              <a:rPr lang="en-US" baseline="-25000" dirty="0" err="1" smtClean="0"/>
              <a:t>LH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0.2ns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81400" y="2893621"/>
            <a:ext cx="76200" cy="61157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Propagation Delay – </a:t>
            </a:r>
            <a:r>
              <a:rPr lang="en-US" dirty="0" smtClean="0"/>
              <a:t>Inverter(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686800" cy="46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3600" y="2743200"/>
            <a:ext cx="130356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r>
              <a:rPr lang="en-US" dirty="0" smtClean="0"/>
              <a:t> </a:t>
            </a:r>
            <a:r>
              <a:rPr lang="en-US" dirty="0"/>
              <a:t>= 0.3ns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3112532"/>
            <a:ext cx="228600" cy="31646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NOT(Inverter)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NAND</a:t>
            </a:r>
          </a:p>
          <a:p>
            <a:r>
              <a:rPr lang="en-US" dirty="0" smtClean="0"/>
              <a:t>NOR</a:t>
            </a:r>
          </a:p>
          <a:p>
            <a:r>
              <a:rPr lang="en-US" dirty="0" smtClean="0"/>
              <a:t>XOR</a:t>
            </a:r>
          </a:p>
          <a:p>
            <a:r>
              <a:rPr lang="en-US" dirty="0" smtClean="0"/>
              <a:t>XNOR</a:t>
            </a:r>
          </a:p>
        </p:txBody>
      </p:sp>
    </p:spTree>
    <p:extLst>
      <p:ext uri="{BB962C8B-B14F-4D97-AF65-F5344CB8AC3E}">
        <p14:creationId xmlns:p14="http://schemas.microsoft.com/office/powerpoint/2010/main" val="25576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- NAND</a:t>
            </a:r>
            <a:endParaRPr lang="en-US" dirty="0"/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1327"/>
            <a:ext cx="8761228" cy="47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5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Propagation Delay – </a:t>
            </a:r>
            <a:r>
              <a:rPr lang="en-US" dirty="0" smtClean="0"/>
              <a:t>NAND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PLH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130356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PLH</a:t>
            </a:r>
            <a:r>
              <a:rPr lang="en-US" dirty="0" smtClean="0"/>
              <a:t> </a:t>
            </a:r>
            <a:r>
              <a:rPr lang="en-US" dirty="0"/>
              <a:t>= 0.6ns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24000" y="3188732"/>
            <a:ext cx="76200" cy="39266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3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Propagation Delay – NAND (</a:t>
            </a:r>
            <a:r>
              <a:rPr lang="en-US" dirty="0" err="1"/>
              <a:t>t</a:t>
            </a:r>
            <a:r>
              <a:rPr lang="en-US" baseline="-25000" dirty="0" err="1"/>
              <a:t>PHL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133600" y="3276600"/>
            <a:ext cx="130356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PHL</a:t>
            </a:r>
            <a:r>
              <a:rPr lang="en-US" dirty="0" smtClean="0"/>
              <a:t> </a:t>
            </a:r>
            <a:r>
              <a:rPr lang="en-US" dirty="0"/>
              <a:t>= 0.9ns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14600" y="3645932"/>
            <a:ext cx="0" cy="46886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5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MOSFETS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48006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PMOS – source connected to V</a:t>
            </a:r>
            <a:r>
              <a:rPr lang="en-US" baseline="-25000" dirty="0" smtClean="0"/>
              <a:t>HIGH  </a:t>
            </a:r>
          </a:p>
          <a:p>
            <a:pPr lvl="1"/>
            <a:r>
              <a:rPr lang="en-US" dirty="0" smtClean="0"/>
              <a:t>NMOS – source connected to V</a:t>
            </a:r>
            <a:r>
              <a:rPr lang="en-US" baseline="-25000" dirty="0" smtClean="0"/>
              <a:t>LOW</a:t>
            </a:r>
          </a:p>
          <a:p>
            <a:pPr lvl="1"/>
            <a:endParaRPr lang="en-US" baseline="-25000" dirty="0" smtClean="0"/>
          </a:p>
          <a:p>
            <a:pPr marL="82296" indent="0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7" t="32424" r="41233" b="36006"/>
          <a:stretch/>
        </p:blipFill>
        <p:spPr bwMode="auto">
          <a:xfrm>
            <a:off x="2895600" y="3733800"/>
            <a:ext cx="4114800" cy="231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9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r>
              <a:rPr lang="en-US" dirty="0" smtClean="0"/>
              <a:t>Truth table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Implementation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196369"/>
              </p:ext>
            </p:extLst>
          </p:nvPr>
        </p:nvGraphicFramePr>
        <p:xfrm>
          <a:off x="3276600" y="2057400"/>
          <a:ext cx="2514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</a:tblGrid>
              <a:tr h="24892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4892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32093" r="46812" b="12558"/>
          <a:stretch/>
        </p:blipFill>
        <p:spPr bwMode="auto">
          <a:xfrm>
            <a:off x="3590925" y="3505200"/>
            <a:ext cx="2362200" cy="303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1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Tanner Tools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5 Modules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L-Edit – Physical Design Tool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LVS - Layout versus Schematic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S-Edit – Schematic Capture Tool</a:t>
            </a: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T-Spice - </a:t>
            </a:r>
            <a:r>
              <a:rPr lang="en-US" sz="1800" dirty="0">
                <a:solidFill>
                  <a:srgbClr val="FF0000"/>
                </a:solidFill>
              </a:rPr>
              <a:t>the SPICE simulation engine integrated with </a:t>
            </a:r>
            <a:r>
              <a:rPr lang="en-US" sz="1800" dirty="0" smtClean="0">
                <a:solidFill>
                  <a:srgbClr val="FF0000"/>
                </a:solidFill>
              </a:rPr>
              <a:t>S-edit</a:t>
            </a:r>
          </a:p>
          <a:p>
            <a:pPr lvl="1"/>
            <a:endParaRPr lang="en-US" sz="1800" dirty="0"/>
          </a:p>
          <a:p>
            <a:pPr lvl="1"/>
            <a:r>
              <a:rPr lang="en-US" sz="2000" dirty="0" smtClean="0"/>
              <a:t>W-Edit – Waveform Probing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04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792162"/>
          </a:xfrm>
        </p:spPr>
        <p:txBody>
          <a:bodyPr/>
          <a:lstStyle/>
          <a:p>
            <a:r>
              <a:rPr lang="en-US" dirty="0" smtClean="0"/>
              <a:t>Let’s Start…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"/>
          <a:stretch/>
        </p:blipFill>
        <p:spPr bwMode="auto">
          <a:xfrm>
            <a:off x="381000" y="990601"/>
            <a:ext cx="85725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600200" y="5410200"/>
            <a:ext cx="7543800" cy="3810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Start </a:t>
            </a:r>
            <a:r>
              <a:rPr lang="en-US" sz="1600" dirty="0" smtClean="0">
                <a:solidFill>
                  <a:schemeClr val="bg1"/>
                </a:solidFill>
                <a:sym typeface="Wingdings" pitchFamily="2" charset="2"/>
              </a:rPr>
              <a:t> All Programs  Tanner EDA  Tanner Tools v16.2  S-Edit v16.2 64-bit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971800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3285606">
            <a:off x="1524713" y="1688877"/>
            <a:ext cx="419100" cy="15888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8988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2362200"/>
            <a:ext cx="273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startup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981</TotalTime>
  <Words>679</Words>
  <Application>Microsoft Macintosh PowerPoint</Application>
  <PresentationFormat>On-screen Show (4:3)</PresentationFormat>
  <Paragraphs>179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Gill Sans MT</vt:lpstr>
      <vt:lpstr>Verdana</vt:lpstr>
      <vt:lpstr>Wingdings</vt:lpstr>
      <vt:lpstr>Wingdings 2</vt:lpstr>
      <vt:lpstr>华文中宋</vt:lpstr>
      <vt:lpstr>Arial</vt:lpstr>
      <vt:lpstr>Solstice</vt:lpstr>
      <vt:lpstr>ECE 3130  Digital Electronics and Design</vt:lpstr>
      <vt:lpstr>Objectives</vt:lpstr>
      <vt:lpstr>How do digital circuits work?</vt:lpstr>
      <vt:lpstr>Logic Gates</vt:lpstr>
      <vt:lpstr>Introduction to MOSFETS</vt:lpstr>
      <vt:lpstr>Inverter</vt:lpstr>
      <vt:lpstr>Tanner Tools Components</vt:lpstr>
      <vt:lpstr>Let’s Start…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the Test Bench</vt:lpstr>
      <vt:lpstr>PowerPoint Presentation</vt:lpstr>
      <vt:lpstr>PowerPoint Presentation</vt:lpstr>
      <vt:lpstr>PowerPoint Presentation</vt:lpstr>
      <vt:lpstr>PowerPoint Presentation</vt:lpstr>
      <vt:lpstr>NAND Gate</vt:lpstr>
      <vt:lpstr>PowerPoint Presentation</vt:lpstr>
      <vt:lpstr>PowerPoint Presentation</vt:lpstr>
      <vt:lpstr>PowerPoint Presentation</vt:lpstr>
      <vt:lpstr>PowerPoint Presentation</vt:lpstr>
      <vt:lpstr>Propagation Delay (tP)</vt:lpstr>
      <vt:lpstr>Analysis</vt:lpstr>
      <vt:lpstr>Waveform - Inverter</vt:lpstr>
      <vt:lpstr>Propagation Delay – Inverter(tPLH)</vt:lpstr>
      <vt:lpstr>Propagation Delay – Inverter(tPHL)</vt:lpstr>
      <vt:lpstr>Waveform - NAND</vt:lpstr>
      <vt:lpstr>Propagation Delay – NAND (tPLH)</vt:lpstr>
      <vt:lpstr>Propagation Delay – NAND (tPHL)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3130 – Digital Electronics and Design</dc:title>
  <dc:creator>Student</dc:creator>
  <cp:lastModifiedBy>Li, Yongbo</cp:lastModifiedBy>
  <cp:revision>128</cp:revision>
  <dcterms:created xsi:type="dcterms:W3CDTF">2012-08-30T15:24:36Z</dcterms:created>
  <dcterms:modified xsi:type="dcterms:W3CDTF">2016-08-31T21:52:36Z</dcterms:modified>
</cp:coreProperties>
</file>